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45" r:id="rId3"/>
    <p:sldId id="348" r:id="rId4"/>
    <p:sldId id="346" r:id="rId5"/>
    <p:sldId id="347" r:id="rId6"/>
    <p:sldId id="350" r:id="rId7"/>
    <p:sldId id="358" r:id="rId8"/>
    <p:sldId id="351" r:id="rId9"/>
    <p:sldId id="352" r:id="rId10"/>
    <p:sldId id="353" r:id="rId11"/>
    <p:sldId id="354" r:id="rId12"/>
    <p:sldId id="355" r:id="rId13"/>
    <p:sldId id="356" r:id="rId14"/>
    <p:sldId id="335" r:id="rId15"/>
    <p:sldId id="357" r:id="rId16"/>
    <p:sldId id="337" r:id="rId17"/>
    <p:sldId id="349" r:id="rId18"/>
    <p:sldId id="330" r:id="rId19"/>
    <p:sldId id="332" r:id="rId20"/>
    <p:sldId id="333" r:id="rId21"/>
    <p:sldId id="321" r:id="rId22"/>
    <p:sldId id="301" r:id="rId23"/>
    <p:sldId id="308" r:id="rId24"/>
    <p:sldId id="327" r:id="rId25"/>
    <p:sldId id="340" r:id="rId26"/>
    <p:sldId id="326" r:id="rId27"/>
    <p:sldId id="334" r:id="rId28"/>
    <p:sldId id="344" r:id="rId29"/>
    <p:sldId id="342" r:id="rId30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860" autoAdjust="0"/>
  </p:normalViewPr>
  <p:slideViewPr>
    <p:cSldViewPr>
      <p:cViewPr varScale="1">
        <p:scale>
          <a:sx n="112" d="100"/>
          <a:sy n="112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06653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6/19/2022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  Those ready to do soft core or built in processor probably don’t need switches, LEDs and 7-segment displays; use serial terminal instead.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digit 7-segment display </a:t>
            </a:r>
            <a:r>
              <a:rPr lang="en-US" baseline="0" dirty="0" smtClean="0"/>
              <a:t>with 5 push buttons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3">
              <a:defRPr/>
            </a:pPr>
            <a:r>
              <a:rPr lang="en-US" dirty="0" smtClean="0"/>
              <a:t>The spreadsheet at </a:t>
            </a:r>
            <a:r>
              <a:rPr lang="en-US" dirty="0">
                <a:hlinkClick r:id="rId3"/>
              </a:rPr>
              <a:t>https://events.vtools.ieee.org/m/306653</a:t>
            </a:r>
            <a:r>
              <a:rPr lang="en-US" dirty="0"/>
              <a:t> has a sheet of boards, with old prices, sorted by FPGA family.  Also a sheet sorted by shape.  ATD: analog to digital converter.  LUT: logic lookup table.  Block RAM: typically dual ported, adjustable aspect ratio.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292CAB6-7077-4F71-9746-282F4C1B8730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5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indicators, tri-states not used in FPGAs &amp; right click on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it’s assembler.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un-configure erase the Toolchain Configuration entry.  *.</a:t>
            </a:r>
            <a:r>
              <a:rPr lang="en-US" dirty="0" err="1" smtClean="0"/>
              <a:t>config</a:t>
            </a:r>
            <a:r>
              <a:rPr lang="en-US" dirty="0" smtClean="0"/>
              <a:t> file has new menu item</a:t>
            </a:r>
            <a:r>
              <a:rPr lang="en-US" baseline="0" dirty="0" smtClean="0"/>
              <a:t> name (</a:t>
            </a:r>
            <a:r>
              <a:rPr lang="en-US" baseline="0" dirty="0" err="1" smtClean="0"/>
              <a:t>Boolbd</a:t>
            </a:r>
            <a:r>
              <a:rPr lang="en-US" baseline="0" dirty="0" smtClean="0"/>
              <a:t>) on line 2.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write protected, save to new file to edit.  A starting point for you FPGA board design: prune and add circuits!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find good examples of up counter?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</a:t>
            </a:r>
            <a:r>
              <a:rPr lang="en-US" baseline="0" dirty="0" smtClean="0"/>
              <a:t> board</a:t>
            </a:r>
            <a:r>
              <a:rPr lang="en-US" dirty="0" smtClean="0"/>
              <a:t> runner up.  Uses Altera/Intel </a:t>
            </a:r>
            <a:r>
              <a:rPr lang="en-US" dirty="0" err="1" smtClean="0"/>
              <a:t>Quartus</a:t>
            </a:r>
            <a:r>
              <a:rPr lang="en-US" dirty="0" smtClean="0"/>
              <a:t> tools.  Has</a:t>
            </a:r>
            <a:r>
              <a:rPr lang="en-US" baseline="0" dirty="0" smtClean="0"/>
              <a:t> Arduino connectors,</a:t>
            </a:r>
            <a:r>
              <a:rPr lang="en-US" dirty="0" smtClean="0"/>
              <a:t> SRAM</a:t>
            </a:r>
            <a:r>
              <a:rPr lang="en-US" baseline="0" dirty="0" smtClean="0"/>
              <a:t> &amp; SD card slot.  VGA video out.  Only two push buttons.  Used by Trinity and Incarnate Word universities.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42F37E8-6C41-4703-BD15-7993D5E9DB99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er_(electronics)" TargetMode="External"/><Relationship Id="rId7" Type="http://schemas.openxmlformats.org/officeDocument/2006/relationships/hyperlink" Target="https://en.wikipedia.org/wiki/Wallace_tre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rrel_shifter" TargetMode="External"/><Relationship Id="rId5" Type="http://schemas.openxmlformats.org/officeDocument/2006/relationships/hyperlink" Target="https://en.wikipedia.org/wiki/Arithmetic_logic_unit" TargetMode="External"/><Relationship Id="rId4" Type="http://schemas.openxmlformats.org/officeDocument/2006/relationships/hyperlink" Target="https://en.wikipedia.org/wiki/Multiplex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16279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FPGA_Boot_C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://www.cpe.virginia.edu/grads/pdfs/January%202016/VLSI.pdf" TargetMode="External"/><Relationship Id="rId7" Type="http://schemas.openxmlformats.org/officeDocument/2006/relationships/hyperlink" Target="http://www.altera.com/about/company/history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ndinguniverse.com/company-histories/altera-corporation-history/" TargetMode="External"/><Relationship Id="rId5" Type="http://schemas.openxmlformats.org/officeDocument/2006/relationships/hyperlink" Target="http://www-inst.eecs.berkeley.edu/~cs294-59/fa10/resources/Xilinx-history/Xilinx-history.html" TargetMode="External"/><Relationship Id="rId4" Type="http://schemas.openxmlformats.org/officeDocument/2006/relationships/hyperlink" Target="https://www.youtube.com/watch?v=4ntXSyOhlBY" TargetMode="External"/><Relationship Id="rId9" Type="http://schemas.openxmlformats.org/officeDocument/2006/relationships/hyperlink" Target="https://opencores.org/project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16786" TargetMode="External"/><Relationship Id="rId2" Type="http://schemas.openxmlformats.org/officeDocument/2006/relationships/hyperlink" Target="https://events.vtools.ieee.org/m/31627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elmut.Neemann@mosbach.dhbw.de" TargetMode="External"/><Relationship Id="rId2" Type="http://schemas.openxmlformats.org/officeDocument/2006/relationships/hyperlink" Target="https://github.com/hneemann/Digita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First Day Slides</a:t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Circuit Simulation &amp; RTL generation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Digital with additional menu item</a:t>
            </a:r>
            <a:br>
              <a:rPr lang="en-US" sz="4000" dirty="0" smtClean="0"/>
            </a:br>
            <a:r>
              <a:rPr lang="en-US" sz="2200" dirty="0" smtClean="0"/>
              <a:t>always starts with last schematic, here the Boolean board IO pins</a:t>
            </a:r>
            <a:endParaRPr lang="en-US" sz="2200" dirty="0"/>
          </a:p>
        </p:txBody>
      </p:sp>
      <p:pic>
        <p:nvPicPr>
          <p:cNvPr id="7" name="Content Placeholder 6" descr="C:\archive\_eda_cad_ide_tools\Digital_logic_sim\Digital_220211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08106" cy="51816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3BD-CED7-4F51-99C3-E4BAC000E058}" type="datetime1">
              <a:rPr lang="en-US" smtClean="0"/>
              <a:t>6/19/2022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6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/>
              <a:t>https://www.realdigital.org/hardware/boolean</a:t>
            </a:r>
          </a:p>
        </p:txBody>
      </p:sp>
      <p:pic>
        <p:nvPicPr>
          <p:cNvPr id="4" name="Content Placeholder 3" descr="Boolean Board | Real Digital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6" y="1600200"/>
            <a:ext cx="7696768" cy="45259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basic logic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</a:t>
            </a:r>
            <a:r>
              <a:rPr lang="en-US" sz="2400" b="1" dirty="0" smtClean="0"/>
              <a:t>adder</a:t>
            </a: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https://en.wikipedia.org/wiki/Adder_(electronics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b="1" dirty="0"/>
              <a:t>Multiplexer</a:t>
            </a: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en.wikipedia.org/wiki/Multiplexer</a:t>
            </a:r>
            <a:endParaRPr lang="en-US" sz="2400" dirty="0" smtClean="0"/>
          </a:p>
          <a:p>
            <a:r>
              <a:rPr lang="en-US" sz="2400" b="1" dirty="0" smtClean="0"/>
              <a:t>ALU</a:t>
            </a:r>
            <a:r>
              <a:rPr lang="en-US" sz="2400" dirty="0"/>
              <a:t>	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en.wikipedia.org/wiki/Arithmetic_logic_unit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</a:t>
            </a:r>
            <a:r>
              <a:rPr lang="en-US" sz="2400" dirty="0" smtClean="0"/>
              <a:t>understand VHDL source code</a:t>
            </a:r>
          </a:p>
          <a:p>
            <a:r>
              <a:rPr lang="en-US" sz="2400" dirty="0" smtClean="0"/>
              <a:t>Barrel </a:t>
            </a:r>
            <a:r>
              <a:rPr lang="en-US" sz="2400" b="1" dirty="0" smtClean="0"/>
              <a:t>shifter</a:t>
            </a:r>
            <a:r>
              <a:rPr lang="en-US" sz="2400" dirty="0" smtClean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en.wikipedia.org/wiki/Barrel_shifter</a:t>
            </a:r>
            <a:endParaRPr lang="en-US" sz="2400" dirty="0" smtClean="0"/>
          </a:p>
          <a:p>
            <a:r>
              <a:rPr lang="en-US" sz="2400" dirty="0" smtClean="0"/>
              <a:t>Wallace </a:t>
            </a:r>
            <a:r>
              <a:rPr lang="en-US" sz="2400" dirty="0"/>
              <a:t>tree </a:t>
            </a:r>
            <a:r>
              <a:rPr lang="en-US" sz="2400" b="1" dirty="0"/>
              <a:t>multiplier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en.wikipedia.org/wiki/Wallace_tree</a:t>
            </a:r>
            <a:endParaRPr lang="en-US" sz="2400" dirty="0" smtClean="0"/>
          </a:p>
          <a:p>
            <a:r>
              <a:rPr lang="en-US" sz="2400" dirty="0" smtClean="0"/>
              <a:t>Synchronous </a:t>
            </a:r>
            <a:r>
              <a:rPr lang="en-US" sz="2400" b="1" dirty="0" smtClean="0"/>
              <a:t>binary up counter</a:t>
            </a:r>
          </a:p>
          <a:p>
            <a:pPr marL="457200" lvl="1" indent="0">
              <a:buNone/>
            </a:pPr>
            <a:r>
              <a:rPr lang="en-US" sz="2000" dirty="0" smtClean="0"/>
              <a:t>In schematic form: change a </a:t>
            </a:r>
            <a:r>
              <a:rPr lang="en-US" sz="2000" dirty="0" err="1" smtClean="0"/>
              <a:t>Dff</a:t>
            </a:r>
            <a:r>
              <a:rPr lang="en-US" sz="2000" dirty="0" smtClean="0"/>
              <a:t> if all preceding </a:t>
            </a:r>
            <a:r>
              <a:rPr lang="en-US" sz="2000" dirty="0" err="1" smtClean="0"/>
              <a:t>Dff</a:t>
            </a:r>
            <a:r>
              <a:rPr lang="en-US" sz="2000" dirty="0" smtClean="0"/>
              <a:t> are all 1</a:t>
            </a:r>
          </a:p>
          <a:p>
            <a:pPr marL="457200" lvl="1" indent="0">
              <a:buNone/>
            </a:pPr>
            <a:r>
              <a:rPr lang="en-US" sz="2000" dirty="0" smtClean="0"/>
              <a:t>In RTL:	“if enable AND rising-</a:t>
            </a:r>
            <a:r>
              <a:rPr lang="en-US" sz="2000" dirty="0" err="1" smtClean="0"/>
              <a:t>clk</a:t>
            </a:r>
            <a:r>
              <a:rPr lang="en-US" sz="2000" dirty="0" smtClean="0"/>
              <a:t> then count </a:t>
            </a:r>
            <a:r>
              <a:rPr lang="en-US" sz="2000" dirty="0"/>
              <a:t>&lt;</a:t>
            </a:r>
            <a:r>
              <a:rPr lang="en-US" sz="2000" dirty="0" smtClean="0"/>
              <a:t>= count+1”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4929-7355-4EB4-9A7F-AE54BAD78635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FPGA tools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Schematic viewer will show chip 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Board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DE10-Lite board </a:t>
            </a:r>
            <a:r>
              <a:rPr lang="en-US" sz="3200" dirty="0" smtClean="0"/>
              <a:t>$77</a:t>
            </a:r>
            <a:br>
              <a:rPr lang="en-US" sz="3200" dirty="0" smtClean="0"/>
            </a:br>
            <a:r>
              <a:rPr lang="en-US" sz="3200" dirty="0" smtClean="0"/>
              <a:t>for Altera/Intel FPGA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6629400" cy="51379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4C51A-9BFD-4245-A678-52F5550A0FD3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79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Downloading </a:t>
            </a:r>
            <a:r>
              <a:rPr lang="en-US" dirty="0" err="1" smtClean="0"/>
              <a:t>vivado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i="1" dirty="0" smtClean="0"/>
              <a:t>now has an ITAR notice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 (~2hrs) and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Intel/Altera academic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Today’s web site: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events.vtools.ieee.org/m/316279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smtClean="0"/>
              <a:t>Slides only, </a:t>
            </a:r>
            <a:r>
              <a:rPr lang="en-US" dirty="0" smtClean="0"/>
              <a:t>Flash drives have full set of files (20MB)</a:t>
            </a:r>
          </a:p>
          <a:p>
            <a:pPr marL="457200" lvl="1" indent="0">
              <a:buNone/>
            </a:pPr>
            <a:r>
              <a:rPr lang="en-US" dirty="0"/>
              <a:t>    Also 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github.com/jimbrake/FPGA_Boot_Camp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Xilinx university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814-19D1-4DA0-B9B2-CA6989000EE4}" type="datetime1">
              <a:rPr lang="en-US" smtClean="0"/>
              <a:t>6/19/2022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2E9-5FD0-43F0-B02A-9804B852C71A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</a:t>
            </a:r>
            <a:r>
              <a:rPr lang="en-US" dirty="0" smtClean="0"/>
              <a:t>IEEE </a:t>
            </a:r>
            <a:r>
              <a:rPr lang="en-US" dirty="0"/>
              <a:t>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3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sz="2900" dirty="0"/>
              <a:t> </a:t>
            </a:r>
            <a:r>
              <a:rPr lang="en-US" sz="2900" u="sng" dirty="0">
                <a:hlinkClick r:id="rId4"/>
              </a:rPr>
              <a:t>https://</a:t>
            </a:r>
            <a:r>
              <a:rPr lang="en-US" sz="2900" u="sng" dirty="0" smtClean="0">
                <a:hlinkClick r:id="rId4"/>
              </a:rPr>
              <a:t>www.youtube.com/watch?v=4ntXSyOhlBY</a:t>
            </a:r>
            <a:endParaRPr lang="en-US" sz="2900" u="sng" dirty="0" smtClean="0"/>
          </a:p>
          <a:p>
            <a:pPr marL="457200" lvl="1" indent="0">
              <a:buNone/>
            </a:pPr>
            <a:r>
              <a:rPr lang="en-US" i="1" dirty="0" smtClean="0"/>
              <a:t>Xilinx </a:t>
            </a:r>
            <a:r>
              <a:rPr lang="en-US" i="1" dirty="0"/>
              <a:t>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www-inst.eecs.berkeley.edu</a:t>
            </a:r>
            <a:r>
              <a:rPr lang="en-US" u="sng" dirty="0">
                <a:hlinkClick r:id="rId5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</a:t>
            </a:r>
            <a:r>
              <a:rPr lang="en-US" dirty="0"/>
              <a:t>, </a:t>
            </a:r>
            <a:r>
              <a:rPr lang="en-US" sz="2900" dirty="0">
                <a:hlinkClick r:id="rId6"/>
              </a:rPr>
              <a:t>http://www.fundinguniverse.com/company-histories/altera-corporation-history</a:t>
            </a:r>
            <a:r>
              <a:rPr lang="en-US" sz="2900" dirty="0" smtClean="0">
                <a:hlinkClick r:id="rId6"/>
              </a:rPr>
              <a:t>/</a:t>
            </a:r>
            <a:endParaRPr lang="en-US" sz="2900" dirty="0"/>
          </a:p>
          <a:p>
            <a:pPr marL="457200" lvl="1" indent="0">
              <a:buNone/>
            </a:pPr>
            <a:r>
              <a:rPr lang="en-US" u="sng" strike="sngStrike" dirty="0" smtClean="0">
                <a:hlinkClick r:id="rId7"/>
              </a:rPr>
              <a:t>www.altera.com/about/company/history.html</a:t>
            </a:r>
            <a:endParaRPr lang="en-US" strike="sngStrike" dirty="0"/>
          </a:p>
          <a:p>
            <a:r>
              <a:rPr lang="en-US" dirty="0" smtClean="0"/>
              <a:t>Low cost FPGA boards</a:t>
            </a:r>
          </a:p>
          <a:p>
            <a:pPr marL="457200" lvl="1" indent="0">
              <a:buNone/>
            </a:pPr>
            <a:r>
              <a:rPr lang="en-US" dirty="0">
                <a:hlinkClick r:id="rId8"/>
              </a:rPr>
              <a:t>https://www.joelw.id.au/FPGA/CheapFPGADevelopmentBoards</a:t>
            </a:r>
            <a:endParaRPr lang="en-US" dirty="0"/>
          </a:p>
          <a:p>
            <a:r>
              <a:rPr lang="en-US" dirty="0" smtClean="0"/>
              <a:t>Open source IP </a:t>
            </a: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opencores.org/projects</a:t>
            </a:r>
            <a:r>
              <a:rPr lang="en-US" sz="28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Built-in IO Done Just </a:t>
            </a:r>
            <a:r>
              <a:rPr lang="en-US" dirty="0"/>
              <a:t>R</a:t>
            </a:r>
            <a:r>
              <a:rPr lang="en-US" dirty="0" smtClean="0"/>
              <a:t>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or DIP switches</a:t>
            </a:r>
          </a:p>
          <a:p>
            <a:r>
              <a:rPr lang="en-US" dirty="0" smtClean="0"/>
              <a:t>6+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</a:t>
            </a:r>
          </a:p>
          <a:p>
            <a:pPr lvl="1"/>
            <a:r>
              <a:rPr lang="en-US" dirty="0" smtClean="0"/>
              <a:t>Arduino, Pi, PMOD, Grove, DIP pattern…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C089-541F-45C1-B8E9-865638916035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Nice to have built-in IO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 (usually ARM)</a:t>
            </a:r>
          </a:p>
          <a:p>
            <a:r>
              <a:rPr lang="en-US" dirty="0" smtClean="0"/>
              <a:t>SRAM or DRAM (for microprocessor support) 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(for microprocessor OS)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EDBC-A2A5-433F-8799-4E433B3ECD6E}" type="datetime1">
              <a:rPr lang="en-US" smtClean="0"/>
              <a:t>6/19/2022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$40 &amp; some built-in 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733-C0B2-41D7-8179-C5AC5EBE6372}" type="datetime1">
              <a:rPr lang="en-US" smtClean="0"/>
              <a:t>6/19/2022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A994-6C3F-4938-B5B6-44DADF7AFFF0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board rankings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7719037" cy="45259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8BE4-2DB6-4399-AFAB-17596595EDF2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8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 smtClean="0"/>
              <a:t>These slides, future class dates </a:t>
            </a:r>
            <a:r>
              <a:rPr lang="en-US" sz="2800" dirty="0"/>
              <a:t>and registration links at: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events.vtools.ieee.org/m/316279</a:t>
            </a:r>
            <a:endParaRPr lang="en-US" sz="2800" dirty="0" smtClean="0"/>
          </a:p>
          <a:p>
            <a:r>
              <a:rPr lang="en-US" sz="2800" dirty="0" smtClean="0"/>
              <a:t>Next Saturday’s </a:t>
            </a:r>
            <a:r>
              <a:rPr lang="en-US" sz="2800" dirty="0"/>
              <a:t>registration link: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events.vtools.ieee.org/m/316786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quite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“Digital” logic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3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although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  <a:p>
            <a:pPr lvl="1"/>
            <a:r>
              <a:rPr lang="en-US" sz="2400" dirty="0" smtClean="0"/>
              <a:t>Boolbd.* files are read only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Github</a:t>
            </a:r>
            <a:r>
              <a:rPr lang="en-US" sz="4000" dirty="0"/>
              <a:t> Digital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https://github.com/hneemann/Digital</a:t>
            </a:r>
            <a:r>
              <a:rPr lang="en-US" sz="3100" dirty="0" smtClean="0"/>
              <a:t>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5257800" cy="4997352"/>
          </a:xfrm>
        </p:spPr>
      </p:pic>
      <p:sp>
        <p:nvSpPr>
          <p:cNvPr id="7" name="TextBox 6"/>
          <p:cNvSpPr txBox="1"/>
          <p:nvPr/>
        </p:nvSpPr>
        <p:spPr>
          <a:xfrm>
            <a:off x="6553200" y="1752600"/>
            <a:ext cx="167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Scroll down to “Download and Installation”</a:t>
            </a:r>
          </a:p>
          <a:p>
            <a:r>
              <a:rPr lang="en-US" dirty="0" smtClean="0"/>
              <a:t>and click</a:t>
            </a:r>
          </a:p>
          <a:p>
            <a:endParaRPr lang="en-US" dirty="0" smtClean="0"/>
          </a:p>
          <a:p>
            <a:r>
              <a:rPr lang="en-US" dirty="0" smtClean="0"/>
              <a:t>Is 12MB zip file</a:t>
            </a:r>
          </a:p>
          <a:p>
            <a:r>
              <a:rPr lang="en-US" dirty="0" smtClean="0"/>
              <a:t>22MB unzipped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83EB-D07B-45C1-8543-531906AE9CC1}" type="datetime1">
              <a:rPr lang="en-US" smtClean="0"/>
              <a:t>6/19/2022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4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 </a:t>
            </a:r>
            <a:r>
              <a:rPr lang="en-US" sz="3600" dirty="0"/>
              <a:t>github.com/</a:t>
            </a:r>
            <a:r>
              <a:rPr lang="en-US" sz="3600" dirty="0" err="1"/>
              <a:t>hneemann</a:t>
            </a:r>
            <a:r>
              <a:rPr lang="en-US" sz="3600" dirty="0"/>
              <a:t>/Digital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7676348" cy="563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496-BCAD-4C19-9EF3-0C5779B28AEB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Unzip into convenient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1"/>
            <a:ext cx="8229600" cy="1524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At the top level there should be Digital.exe, Digital.jar &amp; Digital_noD3D.exe</a:t>
            </a:r>
          </a:p>
          <a:p>
            <a:r>
              <a:rPr lang="en-US" sz="2800" dirty="0" smtClean="0"/>
              <a:t>Click the Digital.exe (on windows)</a:t>
            </a:r>
            <a:endParaRPr lang="en-US" sz="2800" dirty="0"/>
          </a:p>
        </p:txBody>
      </p:sp>
      <p:pic>
        <p:nvPicPr>
          <p:cNvPr id="5" name="Picture 4" descr="Digita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" y="2819400"/>
            <a:ext cx="7716327" cy="33437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5776-3A04-41EE-96CE-30C6FD2912E0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Configure for Boolean 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981200"/>
          </a:xfrm>
        </p:spPr>
        <p:txBody>
          <a:bodyPr/>
          <a:lstStyle/>
          <a:p>
            <a:r>
              <a:rPr lang="en-US" dirty="0" smtClean="0"/>
              <a:t>Go to Edit  Settings  Advanced</a:t>
            </a:r>
          </a:p>
          <a:p>
            <a:r>
              <a:rPr lang="en-US" dirty="0" smtClean="0"/>
              <a:t>Specify Toolchain Configuration file</a:t>
            </a:r>
          </a:p>
          <a:p>
            <a:r>
              <a:rPr lang="en-US" dirty="0" smtClean="0"/>
              <a:t>From examples/</a:t>
            </a:r>
            <a:r>
              <a:rPr lang="en-US" dirty="0" err="1" smtClean="0"/>
              <a:t>hdl</a:t>
            </a:r>
            <a:r>
              <a:rPr lang="en-US" dirty="0"/>
              <a:t> </a:t>
            </a:r>
            <a:r>
              <a:rPr lang="en-US" dirty="0" smtClean="0"/>
              <a:t>select </a:t>
            </a:r>
            <a:r>
              <a:rPr lang="en-US" dirty="0" err="1" smtClean="0"/>
              <a:t>Booleanbd.config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819400"/>
            <a:ext cx="6831516" cy="38010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7FC7-0B0D-4531-9D43-B20F5CDB0A03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7893</TotalTime>
  <Words>1329</Words>
  <Application>Microsoft Office PowerPoint</Application>
  <PresentationFormat>On-screen Show (4:3)</PresentationFormat>
  <Paragraphs>300</Paragraphs>
  <Slides>29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First Day Slides Boot Camp for Digital Systems Education Circuit Simulation &amp; RTL generation</vt:lpstr>
      <vt:lpstr>Preliminaries</vt:lpstr>
      <vt:lpstr>Not quite free</vt:lpstr>
      <vt:lpstr>Interactive digital simulation</vt:lpstr>
      <vt:lpstr>“Digital” logic simulator</vt:lpstr>
      <vt:lpstr>Github Digital https://github.com/hneemann/Digital/ </vt:lpstr>
      <vt:lpstr>High res github.com/hneemann/Digital</vt:lpstr>
      <vt:lpstr>Unzip into convenient directory</vt:lpstr>
      <vt:lpstr>Configure for Boolean Board</vt:lpstr>
      <vt:lpstr>Digital with additional menu item always starts with last schematic, here the Boolean board IO pins</vt:lpstr>
      <vt:lpstr>Basic Digital tutorials https://www.realdigital.org/hardware/boolean</vt:lpstr>
      <vt:lpstr>Wikipedia basic logic circuits</vt:lpstr>
      <vt:lpstr>What do FPGA tools do?</vt:lpstr>
      <vt:lpstr>Boolean board $69/$79</vt:lpstr>
      <vt:lpstr>Boolean Board background</vt:lpstr>
      <vt:lpstr>DE10-Lite board $77 for Altera/Intel FPGA users</vt:lpstr>
      <vt:lpstr>Downloading vivado now has an ITAR notice</vt:lpstr>
      <vt:lpstr>Educational programs</vt:lpstr>
      <vt:lpstr>Intel/Altera academic program</vt:lpstr>
      <vt:lpstr>Xilinx university program</vt:lpstr>
      <vt:lpstr>FPGA Application Areas</vt:lpstr>
      <vt:lpstr>The chip manufacturers</vt:lpstr>
      <vt:lpstr>FPGA References</vt:lpstr>
      <vt:lpstr>Built-in IO Done Just Right</vt:lpstr>
      <vt:lpstr>PowerPoint Presentation</vt:lpstr>
      <vt:lpstr>Under $40 &amp; some built-in IO</vt:lpstr>
      <vt:lpstr>Very little built-in IO $25-30</vt:lpstr>
      <vt:lpstr>FPGA board rankings</vt:lpstr>
      <vt:lpstr>In conclusion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661</cp:revision>
  <cp:lastPrinted>2022-06-11T03:12:14Z</cp:lastPrinted>
  <dcterms:created xsi:type="dcterms:W3CDTF">2015-03-15T00:52:45Z</dcterms:created>
  <dcterms:modified xsi:type="dcterms:W3CDTF">2022-06-19T21:16:43Z</dcterms:modified>
</cp:coreProperties>
</file>